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>
        <p:scale>
          <a:sx n="100" d="100"/>
          <a:sy n="100" d="100"/>
        </p:scale>
        <p:origin x="102" y="-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77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4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44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6.png"/><Relationship Id="rId5" Type="http://schemas.openxmlformats.org/officeDocument/2006/relationships/image" Target="../media/image83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89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3DGP2_FINAL_ASSIGNMENT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1610c824eda845508a8abdc2a7bb4081?pvs=4#e9c12561c67d49b9b64eae29c156ad08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mailto:t55300354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38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8.png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6586"/>
            <a:ext cx="18288000" cy="10800000"/>
            <a:chOff x="5597" y="-1447350"/>
            <a:chExt cx="18847577" cy="11663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04" t="554" r="1179" b="950"/>
            <a:stretch/>
          </p:blipFill>
          <p:spPr>
            <a:xfrm>
              <a:off x="5597" y="-1447350"/>
              <a:ext cx="18847577" cy="1166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239" y="2872340"/>
            <a:ext cx="3844515" cy="79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104900"/>
            <a:ext cx="5539793" cy="30829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grpSp>
        <p:nvGrpSpPr>
          <p:cNvPr id="1005" name="그룹 1005"/>
          <p:cNvGrpSpPr/>
          <p:nvPr/>
        </p:nvGrpSpPr>
        <p:grpSpPr>
          <a:xfrm>
            <a:off x="5112124" y="1837959"/>
            <a:ext cx="1049617" cy="1049617"/>
            <a:chOff x="5112124" y="1837959"/>
            <a:chExt cx="1049617" cy="1049617"/>
          </a:xfrm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124" y="1837959"/>
              <a:ext cx="1049617" cy="1049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2460877"/>
            <a:ext cx="8458200" cy="613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VS_SHADOW_MAP_OUTPUT </a:t>
            </a:r>
            <a:r>
              <a:rPr lang="en-US" altLang="ko-KR" sz="1100" dirty="0" err="1"/>
              <a:t>VSShadowMap</a:t>
            </a:r>
            <a:r>
              <a:rPr lang="en-US" altLang="ko-KR" sz="1100" dirty="0"/>
              <a:t> (VS_LIGHTING_INPUT input)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200" dirty="0"/>
              <a:t>VS_SHADOW_MAP_OUTPUT output = (VS_SHADOW_MAP_OUTPUT)0;</a:t>
            </a:r>
            <a:endParaRPr lang="ko-KR" altLang="ko-KR" sz="1200" dirty="0"/>
          </a:p>
          <a:p>
            <a:r>
              <a:rPr lang="en-US" altLang="ko-KR" sz="1200" dirty="0"/>
              <a:t>	float4 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(float4) 0.0f;</a:t>
            </a:r>
            <a:endParaRPr lang="ko-KR" altLang="ko-KR" sz="1200" dirty="0"/>
          </a:p>
          <a:p>
            <a:r>
              <a:rPr lang="en-US" altLang="ko-KR" sz="1200" dirty="0"/>
              <a:t>	if (!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0.0f),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   }</a:t>
            </a:r>
            <a:endParaRPr lang="ko-KR" altLang="ko-KR" sz="1200" dirty="0"/>
          </a:p>
          <a:p>
            <a:r>
              <a:rPr lang="en-US" altLang="ko-KR" sz="1200" dirty="0"/>
              <a:t>	if (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float4x4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= (float4x4) 0.0f;</a:t>
            </a:r>
            <a:endParaRPr lang="ko-KR" altLang="ko-KR" sz="1200" dirty="0"/>
          </a:p>
          <a:p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MAX_VERTEX_INFLUENCES;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input.weights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*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gpmtxBoneOffsets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]],	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gpmtxBoneTransforms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]]); }</a:t>
            </a:r>
          </a:p>
          <a:p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  }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MAX_LIGHTS;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if (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].f4Position.w != 0.0f)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output.uvs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mtxToTexture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}</a:t>
            </a:r>
            <a:endParaRPr lang="ko-KR" altLang="ko-KR" sz="1200" dirty="0"/>
          </a:p>
          <a:p>
            <a:r>
              <a:rPr lang="en-US" altLang="ko-KR" sz="1200" dirty="0"/>
              <a:t>	return(output);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13048" y="3620342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3692" y="3989674"/>
            <a:ext cx="82655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ShaderMgr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(ID3D12GraphicsCommandList* pd3dCommandList,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nPipelineState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if(m_pp3dPipelineStates) pd3dCommandList-&gt;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(m_pp3dPipelineStates[</a:t>
            </a:r>
            <a:r>
              <a:rPr lang="en-US" altLang="ko-KR" sz="1400" dirty="0" err="1"/>
              <a:t>nPipelineStates</a:t>
            </a:r>
            <a:r>
              <a:rPr lang="en-US" altLang="ko-KR" sz="1400" dirty="0"/>
              <a:t>])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92978" y="6755837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982200" y="486001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982200" y="3390900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8073343" y="5028608"/>
            <a:ext cx="2223027" cy="18994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7340805" y="4285208"/>
            <a:ext cx="3688102" cy="18994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94" y="2833504"/>
            <a:ext cx="13136879" cy="52395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12743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 시 연출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22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227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3384724" cy="82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288" y="1910764"/>
            <a:ext cx="2730133" cy="829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13810"/>
              </p:ext>
            </p:extLst>
          </p:nvPr>
        </p:nvGraphicFramePr>
        <p:xfrm>
          <a:off x="8380057" y="3125285"/>
          <a:ext cx="8745009" cy="473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7740" y="7297284"/>
            <a:ext cx="622427" cy="4451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66331"/>
              </p:ext>
            </p:extLst>
          </p:nvPr>
        </p:nvGraphicFramePr>
        <p:xfrm>
          <a:off x="968909" y="5886810"/>
          <a:ext cx="7240943" cy="3149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29016"/>
              </p:ext>
            </p:extLst>
          </p:nvPr>
        </p:nvGraphicFramePr>
        <p:xfrm>
          <a:off x="9910301" y="5886811"/>
          <a:ext cx="7240943" cy="338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756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314" y="8358204"/>
            <a:ext cx="539972" cy="459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476" y="8922212"/>
            <a:ext cx="425126" cy="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6815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https://www.notion.so/1610c824eda845508a8abdc2a7bb4081?pvs=4#e9c12561c67d49b9b64eae29c156ad08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542164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410" y="2279934"/>
            <a:ext cx="3997296" cy="4659807"/>
            <a:chOff x="1246410" y="2279934"/>
            <a:chExt cx="3997296" cy="465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410" y="2279934"/>
              <a:ext cx="3997296" cy="465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465" y="5788192"/>
            <a:ext cx="8107450" cy="35714"/>
            <a:chOff x="2422465" y="578819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2465" y="578819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6705" y="7312673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227" y="6635004"/>
            <a:ext cx="1622519" cy="1054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7800" y="70485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허 재 성 </a:t>
            </a:r>
            <a:r>
              <a:rPr lang="en-US" altLang="ko-KR" b="1" dirty="0">
                <a:latin typeface="+mj-lt"/>
                <a:ea typeface="HY중고딕" panose="02030600000101010101" pitchFamily="18" charset="-127"/>
              </a:rPr>
              <a:t>(</a:t>
            </a:r>
            <a:r>
              <a:rPr lang="en-US" altLang="ko-KR" b="1" dirty="0" err="1">
                <a:latin typeface="+mj-lt"/>
                <a:ea typeface="HY중고딕" panose="02030600000101010101" pitchFamily="18" charset="-127"/>
              </a:rPr>
              <a:t>Heo</a:t>
            </a:r>
            <a:r>
              <a:rPr lang="en-US" altLang="ko-KR" b="1" dirty="0">
                <a:latin typeface="+mj-lt"/>
                <a:ea typeface="HY중고딕" panose="02030600000101010101" pitchFamily="18" charset="-127"/>
              </a:rPr>
              <a:t> Jae </a:t>
            </a:r>
            <a:r>
              <a:rPr lang="en-US" altLang="ko-KR" b="1" dirty="0" err="1">
                <a:latin typeface="+mj-lt"/>
                <a:ea typeface="HY중고딕" panose="02030600000101010101" pitchFamily="18" charset="-127"/>
              </a:rPr>
              <a:t>Seong</a:t>
            </a:r>
            <a:r>
              <a:rPr lang="en-US" altLang="ko-KR" b="1" dirty="0">
                <a:latin typeface="+mj-lt"/>
                <a:ea typeface="HY중고딕" panose="02030600000101010101" pitchFamily="18" charset="-127"/>
              </a:rPr>
              <a:t>)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3324" y="2448222"/>
            <a:ext cx="10789122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  <a:ea typeface="HY중고딕" panose="02030600000101010101" pitchFamily="18" charset="-127"/>
              </a:rPr>
              <a:t>생년월일</a:t>
            </a:r>
            <a:r>
              <a:rPr lang="en-US" altLang="ko-KR" sz="2400" b="1" dirty="0">
                <a:latin typeface="+mj-lt"/>
                <a:ea typeface="HY중고딕" panose="02030600000101010101" pitchFamily="18" charset="-127"/>
              </a:rPr>
              <a:t>		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1999.07.05</a:t>
            </a: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TEL			 010 - 5573 – 0354</a:t>
            </a: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E-Mail		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hlinkClick r:id="rId9"/>
              </a:rPr>
              <a:t>t55300354@gmail.com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주소지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	          	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최종학력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2018.02 -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2024.02 -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한국산업기술대학교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게임공학과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졸업예정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5246" y="7548594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언어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56797" y="752019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클라이언트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962469" y="7505037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형상관리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35245" y="7917926"/>
            <a:ext cx="138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C++11</a:t>
            </a:r>
          </a:p>
          <a:p>
            <a:r>
              <a:rPr lang="en-US" altLang="ko-KR" dirty="0">
                <a:latin typeface="+mj-lt"/>
                <a:ea typeface="HY중고딕" panose="02030600000101010101" pitchFamily="18" charset="-127"/>
              </a:rPr>
              <a:t>-    C#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56797" y="7934255"/>
            <a:ext cx="156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DirectX 12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Unity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Unreal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2949" y="7874369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6089" y="4425171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증명 사진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66" y="1503144"/>
            <a:ext cx="17517260" cy="8325428"/>
            <a:chOff x="581166" y="1503144"/>
            <a:chExt cx="17517260" cy="8325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66" y="1503144"/>
              <a:ext cx="17517260" cy="83254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2366190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685" y="2767304"/>
            <a:ext cx="16421165" cy="2369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383" y="5200002"/>
            <a:ext cx="4041591" cy="829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694" y="5872790"/>
            <a:ext cx="16214736" cy="15881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66" y="1503144"/>
            <a:ext cx="17517260" cy="8203523"/>
            <a:chOff x="581166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66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1925571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685" y="2767304"/>
            <a:ext cx="12365479" cy="1606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12886" y="4279629"/>
            <a:ext cx="2966100" cy="863228"/>
            <a:chOff x="3612886" y="4279629"/>
            <a:chExt cx="2966100" cy="8632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12886" y="4279629"/>
              <a:ext cx="2966100" cy="863228"/>
              <a:chOff x="3612886" y="4279629"/>
              <a:chExt cx="2966100" cy="8632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2886" y="4279629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6577" y="4318954"/>
              <a:ext cx="2798544" cy="917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0173" y="4279629"/>
            <a:ext cx="2966100" cy="863228"/>
            <a:chOff x="11260173" y="4279629"/>
            <a:chExt cx="2966100" cy="8632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60173" y="4279629"/>
              <a:ext cx="2966100" cy="863228"/>
              <a:chOff x="11260173" y="4279629"/>
              <a:chExt cx="2966100" cy="8632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60173" y="4279629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9849" y="4323396"/>
              <a:ext cx="2933839" cy="9176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48709" y="4674657"/>
            <a:ext cx="4711264" cy="107143"/>
            <a:chOff x="6548709" y="4674657"/>
            <a:chExt cx="4711264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8709" y="4674657"/>
              <a:ext cx="4711264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145" y="5200002"/>
            <a:ext cx="1768143" cy="829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7637" y="5772409"/>
            <a:ext cx="13751165" cy="12071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0815" y="6739045"/>
            <a:ext cx="2966100" cy="863228"/>
            <a:chOff x="7390815" y="6739045"/>
            <a:chExt cx="2966100" cy="8632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815" y="6739045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3319" y="6787897"/>
              <a:ext cx="3661878" cy="850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2644" y="8341321"/>
            <a:ext cx="2966100" cy="863228"/>
            <a:chOff x="3042644" y="8341321"/>
            <a:chExt cx="2966100" cy="8632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42644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6814" y="8399700"/>
              <a:ext cx="3066688" cy="898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90815" y="8341321"/>
            <a:ext cx="2966100" cy="863228"/>
            <a:chOff x="7390815" y="8341321"/>
            <a:chExt cx="2966100" cy="8632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815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7366" y="8390176"/>
              <a:ext cx="2922888" cy="8509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26071" y="8341321"/>
            <a:ext cx="2966100" cy="863228"/>
            <a:chOff x="11626071" y="8341321"/>
            <a:chExt cx="2966100" cy="8632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26071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7848" y="8399700"/>
              <a:ext cx="2975802" cy="8985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94514" y="7918225"/>
            <a:ext cx="4410531" cy="107143"/>
            <a:chOff x="4494514" y="7918225"/>
            <a:chExt cx="4410531" cy="10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200000">
              <a:off x="4494514" y="7918225"/>
              <a:ext cx="4410531" cy="10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04341" y="7918225"/>
            <a:ext cx="739048" cy="107143"/>
            <a:chOff x="8504341" y="7918225"/>
            <a:chExt cx="739048" cy="10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504341" y="7918225"/>
              <a:ext cx="739048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10486" y="8719363"/>
            <a:ext cx="1215585" cy="107143"/>
            <a:chOff x="10410486" y="8719363"/>
            <a:chExt cx="1215585" cy="10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0486" y="8719363"/>
              <a:ext cx="1215585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042922" y="6903423"/>
            <a:ext cx="1836473" cy="534471"/>
            <a:chOff x="11042922" y="6903423"/>
            <a:chExt cx="1836473" cy="53447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42922" y="6903423"/>
                <a:ext cx="1836473" cy="534471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88850" y="6930871"/>
              <a:ext cx="2144849" cy="527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56915" y="7117088"/>
            <a:ext cx="686007" cy="107143"/>
            <a:chOff x="10356915" y="7117088"/>
            <a:chExt cx="686007" cy="1071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0356915" y="7117088"/>
              <a:ext cx="686007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2034143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09" y="2783866"/>
            <a:ext cx="14443546" cy="1969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51686" y="5848451"/>
            <a:ext cx="2483000" cy="608988"/>
            <a:chOff x="10351686" y="5848451"/>
            <a:chExt cx="2483000" cy="608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1686" y="5848451"/>
              <a:ext cx="2483000" cy="608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5218" y="4730490"/>
            <a:ext cx="9559468" cy="2235923"/>
            <a:chOff x="3595218" y="4730490"/>
            <a:chExt cx="9559468" cy="22359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95218" y="5294032"/>
              <a:ext cx="9559468" cy="1672381"/>
              <a:chOff x="3595218" y="5294032"/>
              <a:chExt cx="9559468" cy="16723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95218" y="5294032"/>
                <a:ext cx="9559468" cy="167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71677" y="4730490"/>
              <a:ext cx="3103266" cy="608988"/>
              <a:chOff x="6771677" y="4730490"/>
              <a:chExt cx="3103266" cy="6089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86574" y="4552355"/>
                <a:ext cx="4552896" cy="11526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7100858" y="4730490"/>
                <a:ext cx="2483000" cy="608988"/>
                <a:chOff x="7100858" y="4730490"/>
                <a:chExt cx="2483000" cy="60898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00858" y="4730490"/>
                  <a:ext cx="2483000" cy="6089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854266" y="5831462"/>
              <a:ext cx="2650952" cy="628820"/>
              <a:chOff x="3854266" y="5831462"/>
              <a:chExt cx="2650952" cy="62882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38242" y="5851293"/>
                <a:ext cx="2483000" cy="608988"/>
                <a:chOff x="3938242" y="5851293"/>
                <a:chExt cx="2483000" cy="60898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38242" y="5851293"/>
                  <a:ext cx="2483000" cy="608988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65099" y="5563980"/>
                <a:ext cx="3369603" cy="127256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8476" y="5535017"/>
              <a:ext cx="3637203" cy="131066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7834" y="5831462"/>
              <a:ext cx="2650952" cy="628817"/>
              <a:chOff x="6997834" y="5831462"/>
              <a:chExt cx="2650952" cy="62881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081810" y="5851290"/>
                <a:ext cx="2483000" cy="608988"/>
                <a:chOff x="7081810" y="5851290"/>
                <a:chExt cx="2483000" cy="60898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081810" y="5851290"/>
                  <a:ext cx="2483000" cy="60898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51047" y="5563980"/>
                <a:ext cx="3738841" cy="12725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5621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010399" cy="355481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Lighting(float3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bool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float4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[MAX_LIGHTS])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float3(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gvCameraPosition.x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gvCameraPosition.z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normalize(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float4(0.0f, 0.0f, 0.0f, 1.0f);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[unroll]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(int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MAX_LIGHTS;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++) {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m_bEnable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1.0f;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#ifdef _WITH_PCF_FILTERING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Compute3x3ShadowFactor(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#else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gtxtDepthTextures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SampleCmpLevelZero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gssComparisonPCFShadow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].w).r;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endif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DIRECTIONAL_LIGHT)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DirectionalLight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else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POINT_LIGHT)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PointLight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else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SPOT_LIGHT)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SpotLight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m_cAmbient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} // if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}  // for</a:t>
            </a:r>
          </a:p>
          <a:p>
            <a:pPr lvl="1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gcGlobalAmbientLight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cColor.a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gMaterial.m_cDiffuse.a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679" y="7158910"/>
            <a:ext cx="7010399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VS_SKYBOX_CUBEMAP_OUTPUT </a:t>
            </a:r>
            <a:r>
              <a:rPr lang="en-US" altLang="ko-KR" sz="1000" dirty="0" err="1"/>
              <a:t>VSSkyBox</a:t>
            </a:r>
            <a:r>
              <a:rPr lang="en-US" altLang="ko-KR" sz="1000" dirty="0"/>
              <a:t>(VS_SKYBOX_CUBEMAP_INPUT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VS_SKYBOX_CUBEMAP_OUTPUT output;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gmtxGameObject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 err="1"/>
              <a:t>output.positionL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;</a:t>
            </a:r>
            <a:endParaRPr lang="ko-KR" altLang="en-US" sz="1000" dirty="0"/>
          </a:p>
          <a:p>
            <a:pPr lvl="1"/>
            <a:r>
              <a:rPr lang="en-US" altLang="ko-KR" sz="1000" dirty="0"/>
              <a:t>return(output);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PSSkyBox</a:t>
            </a:r>
            <a:r>
              <a:rPr lang="en-US" altLang="ko-KR" sz="1000" dirty="0"/>
              <a:t>(VS_SKYBOX_CUBEMAP_OUTPUT input) : SV_TARGET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gtxtSkyCubeTexture.Sample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gssClamp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input.positionL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/>
              <a:t>return(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5714" y="2819902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VS_TEXTURED_OUTPUT </a:t>
            </a:r>
            <a:r>
              <a:rPr lang="en-US" altLang="ko-KR" sz="1000" dirty="0" err="1"/>
              <a:t>VSSpriteAnimation</a:t>
            </a:r>
            <a:r>
              <a:rPr lang="en-US" altLang="ko-KR" sz="1000" dirty="0"/>
              <a:t>(VS_TEXTURED_INPUT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VS_TEXTURED_OUTPUT output;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gmtxWorld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 err="1"/>
              <a:t>output.uv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(float3(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, 1.0f), (float3x3)(</a:t>
            </a:r>
            <a:r>
              <a:rPr lang="en-US" altLang="ko-KR" sz="1000" dirty="0" err="1"/>
              <a:t>gspriteMaterial.gmtxTexture</a:t>
            </a:r>
            <a:r>
              <a:rPr lang="en-US" altLang="ko-KR" sz="1000" dirty="0"/>
              <a:t>)).</a:t>
            </a:r>
            <a:r>
              <a:rPr lang="en-US" altLang="ko-KR" sz="1000" dirty="0" err="1"/>
              <a:t>xy</a:t>
            </a:r>
            <a:r>
              <a:rPr lang="en-US" altLang="ko-KR" sz="1000" dirty="0"/>
              <a:t>;</a:t>
            </a:r>
            <a:endParaRPr lang="ko-KR" altLang="en-US" sz="1000" dirty="0"/>
          </a:p>
          <a:p>
            <a:pPr lvl="1"/>
            <a:r>
              <a:rPr lang="en-US" altLang="ko-KR" sz="1000" dirty="0"/>
              <a:t>return(output);</a:t>
            </a:r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714" y="4666775"/>
            <a:ext cx="7010399" cy="40934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PS_DEPTH_OUTPUT </a:t>
            </a:r>
            <a:r>
              <a:rPr lang="en-US" altLang="ko-KR" sz="1000" dirty="0" err="1"/>
              <a:t>PSDepthWriteShader</a:t>
            </a:r>
            <a:r>
              <a:rPr lang="en-US" altLang="ko-KR" sz="1000" dirty="0"/>
              <a:t>(VS_LIGHTING_OUTPUT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PS_DEPTH_OUTPUT output;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output.fzPosition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input.position.z</a:t>
            </a:r>
            <a:r>
              <a:rPr lang="en-US" altLang="ko-KR" sz="1000" dirty="0"/>
              <a:t>;</a:t>
            </a:r>
          </a:p>
          <a:p>
            <a:pPr lvl="1"/>
            <a:r>
              <a:rPr lang="en-US" altLang="ko-KR" sz="1000" dirty="0" err="1"/>
              <a:t>output.fDepth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input.position.z</a:t>
            </a:r>
            <a:r>
              <a:rPr lang="en-US" altLang="ko-KR" sz="1000" dirty="0"/>
              <a:t>;</a:t>
            </a:r>
            <a:endParaRPr lang="ko-KR" altLang="en-US" sz="1000" dirty="0"/>
          </a:p>
          <a:p>
            <a:pPr lvl="1"/>
            <a:r>
              <a:rPr lang="en-US" altLang="ko-KR" sz="1000" dirty="0"/>
              <a:t>return(output);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PSShadowMapShadow</a:t>
            </a:r>
            <a:r>
              <a:rPr lang="en-US" altLang="ko-KR" sz="1000" dirty="0"/>
              <a:t>(VS_SHADOW_MAP_OUTPUT input) : SV_TARGET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 = float4(0.0f, 0.0f, 0.0f, 1.0f);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cNormalColor</a:t>
            </a:r>
            <a:r>
              <a:rPr lang="en-US" altLang="ko-KR" sz="1000" dirty="0"/>
              <a:t> = float4(0.0f, 0.0f, 0.0f, 1.0f);</a:t>
            </a:r>
          </a:p>
          <a:p>
            <a:r>
              <a:rPr lang="en-US" altLang="ko-KR" sz="1000" dirty="0"/>
              <a:t>if (</a:t>
            </a:r>
            <a:r>
              <a:rPr lang="en-US" altLang="ko-KR" sz="1000" dirty="0" err="1"/>
              <a:t>gnTexturesMask</a:t>
            </a:r>
            <a:r>
              <a:rPr lang="en-US" altLang="ko-KR" sz="1000" dirty="0"/>
              <a:t> &amp; MATERIAL_ALBEDO_MAP)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gtxtAlbedoTexture.Sample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gssWrap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else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gMaterial.m_cDiffuse</a:t>
            </a:r>
            <a:r>
              <a:rPr lang="en-US" altLang="ko-KR" sz="1000" dirty="0"/>
              <a:t>;</a:t>
            </a:r>
            <a:endParaRPr lang="ko-KR" altLang="en-US" sz="1000" dirty="0"/>
          </a:p>
          <a:p>
            <a:r>
              <a:rPr lang="en-US" altLang="ko-KR" sz="1000" dirty="0"/>
              <a:t>if (</a:t>
            </a:r>
            <a:r>
              <a:rPr lang="en-US" altLang="ko-KR" sz="1000" dirty="0" err="1"/>
              <a:t>gnTexturesMask</a:t>
            </a:r>
            <a:r>
              <a:rPr lang="en-US" altLang="ko-KR" sz="1000" dirty="0"/>
              <a:t> &amp; MATERIAL_NORMAL_MAP) </a:t>
            </a:r>
            <a:r>
              <a:rPr lang="en-US" altLang="ko-KR" sz="1000" dirty="0" err="1"/>
              <a:t>cNormalColor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gtxtNormalTexture.Sample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gssWrap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);</a:t>
            </a:r>
            <a:endParaRPr lang="ko-KR" altLang="en-US" sz="1000" dirty="0"/>
          </a:p>
          <a:p>
            <a:r>
              <a:rPr lang="en-US" altLang="ko-KR" sz="1000" dirty="0"/>
              <a:t>if (</a:t>
            </a:r>
            <a:r>
              <a:rPr lang="en-US" altLang="ko-KR" sz="1000" dirty="0" err="1"/>
              <a:t>gnTexturesMask</a:t>
            </a:r>
            <a:r>
              <a:rPr lang="en-US" altLang="ko-KR" sz="1000" dirty="0"/>
              <a:t> &amp; MATERIAL_NORMAL_MAP)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float3x3 TBN = float3x3(normalize(</a:t>
            </a:r>
            <a:r>
              <a:rPr lang="en-US" altLang="ko-KR" sz="1000" dirty="0" err="1"/>
              <a:t>input.tangentW</a:t>
            </a:r>
            <a:r>
              <a:rPr lang="en-US" altLang="ko-KR" sz="1000" dirty="0"/>
              <a:t>), normalize(</a:t>
            </a:r>
            <a:r>
              <a:rPr lang="en-US" altLang="ko-KR" sz="1000" dirty="0" err="1"/>
              <a:t>input.bitangentW</a:t>
            </a:r>
            <a:r>
              <a:rPr lang="en-US" altLang="ko-KR" sz="1000" dirty="0"/>
              <a:t>), normalize(</a:t>
            </a:r>
            <a:r>
              <a:rPr lang="en-US" altLang="ko-KR" sz="1000" dirty="0" err="1"/>
              <a:t>input.normalW</a:t>
            </a:r>
            <a:r>
              <a:rPr lang="en-US" altLang="ko-KR" sz="1000" dirty="0"/>
              <a:t>));</a:t>
            </a:r>
          </a:p>
          <a:p>
            <a:pPr lvl="1"/>
            <a:r>
              <a:rPr lang="en-US" altLang="ko-KR" sz="1000" dirty="0"/>
              <a:t>float3 </a:t>
            </a:r>
            <a:r>
              <a:rPr lang="en-US" altLang="ko-KR" sz="1000" dirty="0" err="1"/>
              <a:t>vNormal</a:t>
            </a:r>
            <a:r>
              <a:rPr lang="en-US" altLang="ko-KR" sz="1000" dirty="0"/>
              <a:t> = normalize(</a:t>
            </a:r>
            <a:r>
              <a:rPr lang="en-US" altLang="ko-KR" sz="1000" dirty="0" err="1"/>
              <a:t>cNormalColor.rgb</a:t>
            </a:r>
            <a:r>
              <a:rPr lang="en-US" altLang="ko-KR" sz="1000" dirty="0"/>
              <a:t> * 2.0f - 1.0f); //[0, 1] → [-1, 1]</a:t>
            </a:r>
          </a:p>
          <a:p>
            <a:pPr lvl="1"/>
            <a:r>
              <a:rPr lang="en-US" altLang="ko-KR" sz="1000" dirty="0" err="1"/>
              <a:t>input.normalW</a:t>
            </a:r>
            <a:r>
              <a:rPr lang="en-US" altLang="ko-KR" sz="1000" dirty="0"/>
              <a:t> = normalize(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vNormal</a:t>
            </a:r>
            <a:r>
              <a:rPr lang="en-US" altLang="ko-KR" sz="1000" dirty="0"/>
              <a:t>, TBN));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cIllumination</a:t>
            </a:r>
            <a:r>
              <a:rPr lang="en-US" altLang="ko-KR" sz="1000" dirty="0"/>
              <a:t> = Lighting(</a:t>
            </a:r>
            <a:r>
              <a:rPr lang="en-US" altLang="ko-KR" sz="1000" dirty="0" err="1"/>
              <a:t>input.positionW</a:t>
            </a:r>
            <a:r>
              <a:rPr lang="en-US" altLang="ko-KR" sz="1000" dirty="0"/>
              <a:t>, normalize(</a:t>
            </a:r>
            <a:r>
              <a:rPr lang="en-US" altLang="ko-KR" sz="1000" dirty="0" err="1"/>
              <a:t>input.normalW</a:t>
            </a:r>
            <a:r>
              <a:rPr lang="en-US" altLang="ko-KR" sz="1000" dirty="0"/>
              <a:t>), true, </a:t>
            </a:r>
            <a:r>
              <a:rPr lang="en-US" altLang="ko-KR" sz="1000" dirty="0" err="1"/>
              <a:t>input.uvs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return (lerp(cIllumination,cColor,0.6));</a:t>
            </a:r>
            <a:endParaRPr lang="ko-KR" altLang="en-US" sz="1000" dirty="0"/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2388" y="262468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92388" y="6789578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80213" y="245057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996127" y="4297443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ShadowMap</a:t>
            </a:r>
            <a:r>
              <a:rPr lang="en-US" altLang="ko-KR" dirty="0"/>
              <a:t> 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971" y="3092558"/>
            <a:ext cx="6031184" cy="4906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29600" y="2687058"/>
            <a:ext cx="8610600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Void </a:t>
            </a:r>
            <a:r>
              <a:rPr lang="en-US" altLang="ko-KR" sz="1600" dirty="0" err="1"/>
              <a:t>GameObjectMgr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ShdowRender</a:t>
            </a:r>
            <a:r>
              <a:rPr lang="en-US" altLang="ko-KR" sz="1600" dirty="0"/>
              <a:t>(ID3D12GraphicsCommandList* pd3dCommandList, </a:t>
            </a:r>
            <a:r>
              <a:rPr lang="en-US" altLang="ko-KR" sz="1600" dirty="0" err="1"/>
              <a:t>CCamera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pCamera</a:t>
            </a:r>
            <a:r>
              <a:rPr lang="en-US" altLang="ko-KR" sz="1600" dirty="0"/>
              <a:t>, bool </a:t>
            </a:r>
            <a:r>
              <a:rPr lang="en-US" altLang="ko-KR" sz="1600" dirty="0" err="1"/>
              <a:t>bPreRender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ShaderMgr</a:t>
            </a:r>
            <a:r>
              <a:rPr lang="en-US" altLang="ko-KR" sz="1600" dirty="0"/>
              <a:t>* </a:t>
            </a:r>
            <a:r>
              <a:rPr lang="en-US" altLang="ko-KR" sz="1600" dirty="0" err="1"/>
              <a:t>pShader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…</a:t>
            </a:r>
          </a:p>
          <a:p>
            <a:r>
              <a:rPr lang="en-US" altLang="ko-KR" sz="1600" dirty="0"/>
              <a:t>     if(</a:t>
            </a:r>
            <a:r>
              <a:rPr lang="en-US" altLang="ko-KR" sz="1600" dirty="0" err="1"/>
              <a:t>m_pMesh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	if(</a:t>
            </a:r>
            <a:r>
              <a:rPr lang="en-US" altLang="ko-KR" sz="1600" dirty="0" err="1"/>
              <a:t>m_nMaterials</a:t>
            </a:r>
            <a:r>
              <a:rPr lang="en-US" altLang="ko-KR" sz="1600" dirty="0"/>
              <a:t>&gt;0) { </a:t>
            </a:r>
          </a:p>
          <a:p>
            <a:r>
              <a:rPr lang="en-US" altLang="ko-KR" sz="1600" dirty="0"/>
              <a:t>		for(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=0;i&lt;</a:t>
            </a:r>
            <a:r>
              <a:rPr lang="en-US" altLang="ko-KR" sz="1600" dirty="0" err="1"/>
              <a:t>m_nMaterials;i</a:t>
            </a:r>
            <a:r>
              <a:rPr lang="en-US" altLang="ko-KR" sz="1600" dirty="0"/>
              <a:t>++) {</a:t>
            </a:r>
          </a:p>
          <a:p>
            <a:r>
              <a:rPr lang="en-US" altLang="ko-KR" sz="1600" dirty="0"/>
              <a:t>		if(</a:t>
            </a:r>
            <a:r>
              <a:rPr lang="en-US" altLang="ko-KR" sz="1600" dirty="0" err="1"/>
              <a:t>m_ppMaterials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]) {</a:t>
            </a:r>
          </a:p>
          <a:p>
            <a:r>
              <a:rPr lang="en-US" altLang="ko-KR" sz="1600" dirty="0"/>
              <a:t>		        if(</a:t>
            </a:r>
            <a:r>
              <a:rPr lang="en-US" altLang="ko-KR" sz="1600" dirty="0" err="1"/>
              <a:t>m_ppMaterials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]-&gt;</a:t>
            </a:r>
            <a:r>
              <a:rPr lang="en-US" altLang="ko-KR" sz="1600" dirty="0" err="1"/>
              <a:t>m_pShader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			</a:t>
            </a:r>
            <a:r>
              <a:rPr lang="en-US" altLang="ko-KR" sz="1600" dirty="0" err="1"/>
              <a:t>m_ppMaterials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]-&gt;</a:t>
            </a:r>
            <a:r>
              <a:rPr lang="en-US" altLang="ko-KR" sz="1600" dirty="0" err="1"/>
              <a:t>m_pShader</a:t>
            </a:r>
            <a:r>
              <a:rPr lang="en-US" altLang="ko-KR" sz="1600" dirty="0"/>
              <a:t>-&gt;Render(pd3dCommandList,</a:t>
            </a:r>
          </a:p>
          <a:p>
            <a:r>
              <a:rPr lang="en-US" altLang="ko-KR" sz="1600" dirty="0"/>
              <a:t>			pCamera,0,false);</a:t>
            </a:r>
          </a:p>
          <a:p>
            <a:r>
              <a:rPr lang="en-US" altLang="ko-KR" sz="1600" dirty="0"/>
              <a:t>			</a:t>
            </a:r>
            <a:r>
              <a:rPr lang="en-US" altLang="ko-KR" sz="1600" dirty="0" err="1"/>
              <a:t>pShader</a:t>
            </a:r>
            <a:r>
              <a:rPr lang="en-US" altLang="ko-KR" sz="1600" dirty="0"/>
              <a:t>-&gt;</a:t>
            </a:r>
            <a:r>
              <a:rPr lang="en-US" altLang="ko-KR" sz="1600" dirty="0" err="1"/>
              <a:t>SetPipelineState</a:t>
            </a:r>
            <a:r>
              <a:rPr lang="en-US" altLang="ko-KR" sz="1600" dirty="0"/>
              <a:t>(pd3dCommandList,0);</a:t>
            </a:r>
          </a:p>
          <a:p>
            <a:r>
              <a:rPr lang="en-US" altLang="ko-KR" sz="1600" dirty="0"/>
              <a:t>			…</a:t>
            </a:r>
          </a:p>
          <a:p>
            <a:r>
              <a:rPr lang="en-US" altLang="ko-KR" sz="1600" dirty="0"/>
              <a:t>			}</a:t>
            </a:r>
          </a:p>
          <a:p>
            <a:r>
              <a:rPr lang="en-US" altLang="ko-KR" sz="1600" dirty="0"/>
              <a:t>			…</a:t>
            </a:r>
          </a:p>
          <a:p>
            <a:r>
              <a:rPr lang="en-US" altLang="ko-KR" sz="1600" dirty="0"/>
              <a:t>		            }</a:t>
            </a:r>
          </a:p>
          <a:p>
            <a:r>
              <a:rPr lang="en-US" altLang="ko-KR" sz="1600" dirty="0"/>
              <a:t>			…</a:t>
            </a:r>
          </a:p>
          <a:p>
            <a:r>
              <a:rPr lang="en-US" altLang="ko-KR" sz="1600" dirty="0"/>
              <a:t>		     }</a:t>
            </a:r>
          </a:p>
          <a:p>
            <a:r>
              <a:rPr lang="en-US" altLang="ko-KR" sz="1600" dirty="0"/>
              <a:t>	…</a:t>
            </a:r>
          </a:p>
          <a:p>
            <a:r>
              <a:rPr lang="en-US" altLang="ko-KR" sz="1600" dirty="0"/>
              <a:t>}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744200" y="2294869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347576" y="6695904"/>
            <a:ext cx="2227963" cy="3867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079486" y="5737175"/>
            <a:ext cx="4046492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1986</Words>
  <Application>Microsoft Office PowerPoint</Application>
  <PresentationFormat>사용자 지정</PresentationFormat>
  <Paragraphs>255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25</cp:revision>
  <dcterms:created xsi:type="dcterms:W3CDTF">2023-08-27T19:13:24Z</dcterms:created>
  <dcterms:modified xsi:type="dcterms:W3CDTF">2023-09-04T11:19:54Z</dcterms:modified>
</cp:coreProperties>
</file>